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6_14C48FD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7" r:id="rId5"/>
    <p:sldId id="264" r:id="rId6"/>
    <p:sldId id="313" r:id="rId7"/>
    <p:sldId id="265" r:id="rId8"/>
    <p:sldId id="259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C2938A-2D4E-FB12-FF69-EC0DDDEDB539}" name="Carlton, Jeff" initials="CJ" userId="S::jeff.carlton@uta.edu::7af5b070-6f8e-4418-b6bf-143edc4e027b" providerId="AD"/>
  <p188:author id="{A9B570E1-CFFA-F280-BAED-DB325FDF417B}" name="Bridges, Jessica L" initials="BL" userId="S::bridges@uta.edu::7543e851-fc57-4885-b57d-2df771cc28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184"/>
    <a:srgbClr val="00599B"/>
    <a:srgbClr val="80F571"/>
    <a:srgbClr val="13409F"/>
    <a:srgbClr val="CAB447"/>
    <a:srgbClr val="FFE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FC16D-FFCF-B385-599D-366E1AFDF47F}" v="16" dt="2024-11-05T17:21:15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432" y="176"/>
      </p:cViewPr>
      <p:guideLst/>
    </p:cSldViewPr>
  </p:slideViewPr>
  <p:outlineViewPr>
    <p:cViewPr>
      <p:scale>
        <a:sx n="33" d="100"/>
        <a:sy n="33" d="100"/>
      </p:scale>
      <p:origin x="0" y="-18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s, Jessica L" userId="S::bridges@uta.edu::7543e851-fc57-4885-b57d-2df771cc28b0" providerId="AD" clId="Web-{54AFC16D-FFCF-B385-599D-366E1AFDF47F}"/>
    <pc:docChg chg="modSld">
      <pc:chgData name="Bridges, Jessica L" userId="S::bridges@uta.edu::7543e851-fc57-4885-b57d-2df771cc28b0" providerId="AD" clId="Web-{54AFC16D-FFCF-B385-599D-366E1AFDF47F}" dt="2024-11-05T17:21:14.263" v="14" actId="20577"/>
      <pc:docMkLst>
        <pc:docMk/>
      </pc:docMkLst>
      <pc:sldChg chg="modSp">
        <pc:chgData name="Bridges, Jessica L" userId="S::bridges@uta.edu::7543e851-fc57-4885-b57d-2df771cc28b0" providerId="AD" clId="Web-{54AFC16D-FFCF-B385-599D-366E1AFDF47F}" dt="2024-11-05T17:21:14.263" v="14" actId="20577"/>
        <pc:sldMkLst>
          <pc:docMk/>
          <pc:sldMk cId="1958528844" sldId="265"/>
        </pc:sldMkLst>
        <pc:spChg chg="mod">
          <ac:chgData name="Bridges, Jessica L" userId="S::bridges@uta.edu::7543e851-fc57-4885-b57d-2df771cc28b0" providerId="AD" clId="Web-{54AFC16D-FFCF-B385-599D-366E1AFDF47F}" dt="2024-11-05T17:21:14.263" v="14" actId="20577"/>
          <ac:spMkLst>
            <pc:docMk/>
            <pc:sldMk cId="1958528844" sldId="265"/>
            <ac:spMk id="2" creationId="{0555DBDE-DABB-0448-8840-C8186A587F69}"/>
          </ac:spMkLst>
        </pc:spChg>
      </pc:sldChg>
      <pc:sldChg chg="modSp">
        <pc:chgData name="Bridges, Jessica L" userId="S::bridges@uta.edu::7543e851-fc57-4885-b57d-2df771cc28b0" providerId="AD" clId="Web-{54AFC16D-FFCF-B385-599D-366E1AFDF47F}" dt="2024-11-05T17:21:05.106" v="11" actId="20577"/>
        <pc:sldMkLst>
          <pc:docMk/>
          <pc:sldMk cId="448733840" sldId="313"/>
        </pc:sldMkLst>
        <pc:spChg chg="mod">
          <ac:chgData name="Bridges, Jessica L" userId="S::bridges@uta.edu::7543e851-fc57-4885-b57d-2df771cc28b0" providerId="AD" clId="Web-{54AFC16D-FFCF-B385-599D-366E1AFDF47F}" dt="2024-11-05T17:21:05.106" v="11" actId="20577"/>
          <ac:spMkLst>
            <pc:docMk/>
            <pc:sldMk cId="448733840" sldId="313"/>
            <ac:spMk id="5" creationId="{5ADF0939-C773-20AE-2468-7497AE95475C}"/>
          </ac:spMkLst>
        </pc:spChg>
      </pc:sldChg>
    </pc:docChg>
  </pc:docChgLst>
</pc:chgInfo>
</file>

<file path=ppt/comments/modernComment_106_14C48F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2DAB02-CF8F-4D85-8BA8-0E2A52C36188}" authorId="{30C2938A-2D4E-FB12-FF69-EC0DDDEDB539}" created="2024-03-19T16:51:40.5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8426207" sldId="262"/>
      <ac:picMk id="5" creationId="{4409142B-A65E-A249-8018-FEF735A85F14}"/>
    </ac:deMkLst>
    <p188:txBody>
      <a:bodyPr/>
      <a:lstStyle/>
      <a:p>
        <a:r>
          <a:rPr lang="en-US"/>
          <a:t>Replace image with an iconic UTA image.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ABC6-AE81-214D-B04B-F13CE2227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23795-EAAB-8C4B-B865-8464BECAB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E638-083F-2742-8710-EF25AB6A16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ECA2D-985E-8D44-A4FB-51751C64F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40B2F-FCD1-B940-AFB1-3C0582F3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0D12-813D-3D40-A841-271861A2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A097-495F-854B-A9AD-402D045A329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C5E2-78CD-F746-9BAF-2B89BCAF7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8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1E7C7E-200A-F626-0A3D-92CC978B8D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871" y="3562708"/>
            <a:ext cx="5226218" cy="1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Wide Chart">
            <a:extLst>
              <a:ext uri="{FF2B5EF4-FFF2-40B4-BE49-F238E27FC236}">
                <a16:creationId xmlns:a16="http://schemas.microsoft.com/office/drawing/2014/main" id="{21B7D27F-640B-514B-9B11-9D1645F3F49A}"/>
              </a:ext>
            </a:extLst>
          </p:cNvPr>
          <p:cNvSpPr>
            <a:spLocks noGrp="1" noChangeAspect="1"/>
          </p:cNvSpPr>
          <p:nvPr>
            <p:ph type="chart" sz="quarter" idx="11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32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ull Bleed Photo">
            <a:extLst>
              <a:ext uri="{FF2B5EF4-FFF2-40B4-BE49-F238E27FC236}">
                <a16:creationId xmlns:a16="http://schemas.microsoft.com/office/drawing/2014/main" id="{3D0D2707-18C2-FA48-9C1E-B114D1A386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0953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ull Bleed Video">
            <a:extLst>
              <a:ext uri="{FF2B5EF4-FFF2-40B4-BE49-F238E27FC236}">
                <a16:creationId xmlns:a16="http://schemas.microsoft.com/office/drawing/2014/main" id="{E64AE5ED-FB71-2940-A0AA-8B776317FA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2385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175024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255C03-226B-5FC2-208E-578716830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1600" y="2741663"/>
            <a:ext cx="3659188" cy="89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2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1785462"/>
            <a:ext cx="8229600" cy="85725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DB257BD6-4D9A-CD45-BCE2-728C5AB620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2529642"/>
            <a:ext cx="8229600" cy="679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28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88B4A6B9-381D-5D40-84AC-41D60C0A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99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H2 Subtitle">
            <a:extLst>
              <a:ext uri="{FF2B5EF4-FFF2-40B4-BE49-F238E27FC236}">
                <a16:creationId xmlns:a16="http://schemas.microsoft.com/office/drawing/2014/main" id="{5B196C90-74A6-5E42-A204-A1E0DBCB67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8375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Content">
            <a:extLst>
              <a:ext uri="{FF2B5EF4-FFF2-40B4-BE49-F238E27FC236}">
                <a16:creationId xmlns:a16="http://schemas.microsoft.com/office/drawing/2014/main" id="{4F275BD8-ECF8-F54B-B4E2-A66F7AB2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8229600" cy="30988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600"/>
            </a:lvl1pPr>
            <a:lvl2pPr marL="742950" indent="-285750">
              <a:buFont typeface="Wingdings" pitchFamily="2" charset="2"/>
              <a:buChar char="§"/>
              <a:defRPr sz="16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9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H2 Subtitle">
            <a:extLst>
              <a:ext uri="{FF2B5EF4-FFF2-40B4-BE49-F238E27FC236}">
                <a16:creationId xmlns:a16="http://schemas.microsoft.com/office/drawing/2014/main" id="{7E449A25-5BA8-A049-892B-A920427B81B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7994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Body Content 1"/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648200" y="1310641"/>
            <a:ext cx="4038600" cy="309880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6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7501" y="1111158"/>
            <a:ext cx="2721430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Body Content 2">
            <a:extLst>
              <a:ext uri="{FF2B5EF4-FFF2-40B4-BE49-F238E27FC236}">
                <a16:creationId xmlns:a16="http://schemas.microsoft.com/office/drawing/2014/main" id="{AF760239-E1E4-98A8-BC2A-AD64F71B7E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499" y="2856015"/>
            <a:ext cx="2721431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Body Content 2">
            <a:extLst>
              <a:ext uri="{FF2B5EF4-FFF2-40B4-BE49-F238E27FC236}">
                <a16:creationId xmlns:a16="http://schemas.microsoft.com/office/drawing/2014/main" id="{52458702-0A0A-743A-4663-E0EA4FBC4EB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919350" y="1111158"/>
            <a:ext cx="2644240" cy="1744857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ody Content 2">
            <a:extLst>
              <a:ext uri="{FF2B5EF4-FFF2-40B4-BE49-F238E27FC236}">
                <a16:creationId xmlns:a16="http://schemas.microsoft.com/office/drawing/2014/main" id="{E7DCE5C4-5A12-8BD9-2E79-6B094F4C1F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9453" y="2985224"/>
            <a:ext cx="2721431" cy="1971304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Body Content 2">
            <a:extLst>
              <a:ext uri="{FF2B5EF4-FFF2-40B4-BE49-F238E27FC236}">
                <a16:creationId xmlns:a16="http://schemas.microsoft.com/office/drawing/2014/main" id="{3180402C-B205-3B02-80EC-1389CEFE02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916" y="1117911"/>
            <a:ext cx="2933203" cy="166173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Body Content 2">
            <a:extLst>
              <a:ext uri="{FF2B5EF4-FFF2-40B4-BE49-F238E27FC236}">
                <a16:creationId xmlns:a16="http://schemas.microsoft.com/office/drawing/2014/main" id="{1D0698A4-F993-1339-EDDC-E122275B26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5267" y="2985224"/>
            <a:ext cx="2952999" cy="1959926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06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Wide Table">
            <a:extLst>
              <a:ext uri="{FF2B5EF4-FFF2-40B4-BE49-F238E27FC236}">
                <a16:creationId xmlns:a16="http://schemas.microsoft.com/office/drawing/2014/main" id="{A31F2DD0-A818-C246-A801-671F4BC299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81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 Content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41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6" r:id="rId4"/>
    <p:sldLayoutId id="2147483654" r:id="rId5"/>
    <p:sldLayoutId id="2147483650" r:id="rId6"/>
    <p:sldLayoutId id="2147483652" r:id="rId7"/>
    <p:sldLayoutId id="2147483664" r:id="rId8"/>
    <p:sldLayoutId id="2147483659" r:id="rId9"/>
    <p:sldLayoutId id="2147483662" r:id="rId10"/>
    <p:sldLayoutId id="2147483660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14C48FDF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 Arlington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6EDE5-6FC5-824E-9F44-F022997BFE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5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658A00-7EDB-6845-BAEC-97E32C45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448"/>
            <a:ext cx="8229600" cy="857250"/>
          </a:xfrm>
        </p:spPr>
        <p:txBody>
          <a:bodyPr/>
          <a:lstStyle/>
          <a:p>
            <a:r>
              <a:rPr lang="en-US" dirty="0"/>
              <a:t>UTA at a Glance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6954E-3154-D24E-9E49-F73900A0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9720" y="1275159"/>
            <a:ext cx="4038600" cy="309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University of Texas at Arlington is a comprehensive research, teaching, and public service institution whose mission is the advancement of knowledge and the pursuit of excellence.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Founded in 1895</a:t>
            </a:r>
          </a:p>
          <a:p>
            <a:r>
              <a:rPr lang="en-US" dirty="0"/>
              <a:t>Campuses in Arlington and Fort Worth</a:t>
            </a:r>
          </a:p>
          <a:p>
            <a:r>
              <a:rPr lang="en-US" dirty="0"/>
              <a:t>Second-largest UT System university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ity with many buildings and roads&#10;&#10;Description automatically generated with medium confidence">
            <a:extLst>
              <a:ext uri="{FF2B5EF4-FFF2-40B4-BE49-F238E27FC236}">
                <a16:creationId xmlns:a16="http://schemas.microsoft.com/office/drawing/2014/main" id="{41A56BB0-515D-2AAC-D689-E47CF64DB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4" y="1356102"/>
            <a:ext cx="3349651" cy="25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55D4-BED9-5AAD-AC25-C7EDA583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 By the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C83D5-344A-E4B2-0DB5-FC66F3582E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9 </a:t>
            </a:r>
            <a:r>
              <a:rPr lang="en-US" dirty="0"/>
              <a:t>colleges and schools</a:t>
            </a:r>
          </a:p>
          <a:p>
            <a:pPr lvl="1"/>
            <a:r>
              <a:rPr lang="en-US" b="1" dirty="0"/>
              <a:t>180-plus </a:t>
            </a:r>
            <a:r>
              <a:rPr lang="en-US" dirty="0"/>
              <a:t>degree programs</a:t>
            </a:r>
          </a:p>
          <a:p>
            <a:r>
              <a:rPr lang="en-US" b="1" dirty="0"/>
              <a:t>41,000-plus</a:t>
            </a:r>
            <a:r>
              <a:rPr lang="en-US" dirty="0"/>
              <a:t> enrollment</a:t>
            </a:r>
          </a:p>
          <a:p>
            <a:pPr lvl="1"/>
            <a:r>
              <a:rPr lang="en-US" dirty="0"/>
              <a:t>Students from over </a:t>
            </a:r>
            <a:r>
              <a:rPr lang="en-US" b="1" dirty="0"/>
              <a:t>100</a:t>
            </a:r>
            <a:r>
              <a:rPr lang="en-US" dirty="0"/>
              <a:t> countries</a:t>
            </a:r>
          </a:p>
          <a:p>
            <a:r>
              <a:rPr lang="en-US" dirty="0"/>
              <a:t>Over </a:t>
            </a:r>
            <a:r>
              <a:rPr lang="en-US" b="1" dirty="0"/>
              <a:t>13,000</a:t>
            </a:r>
            <a:r>
              <a:rPr lang="en-US" dirty="0"/>
              <a:t> degrees awarded annually</a:t>
            </a:r>
          </a:p>
          <a:p>
            <a:r>
              <a:rPr lang="en-US" dirty="0"/>
              <a:t>One of only </a:t>
            </a:r>
            <a:r>
              <a:rPr lang="en-US" b="1" dirty="0"/>
              <a:t>171</a:t>
            </a:r>
            <a:r>
              <a:rPr lang="en-US" dirty="0"/>
              <a:t> universities named to Phi Theta Kappa Transfer Honor Roll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DF0939-C773-20AE-2468-7497AE9547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latin typeface="Arial"/>
                <a:cs typeface="Arial"/>
              </a:rPr>
              <a:t>No. 6 </a:t>
            </a:r>
            <a:r>
              <a:rPr lang="en-US" dirty="0">
                <a:latin typeface="Arial"/>
                <a:cs typeface="Arial"/>
              </a:rPr>
              <a:t>for undergraduate ethnic diversity (</a:t>
            </a:r>
            <a:r>
              <a:rPr lang="en-US" i="1" dirty="0">
                <a:latin typeface="Arial"/>
                <a:cs typeface="Arial"/>
              </a:rPr>
              <a:t>U.S. News &amp; World Report</a:t>
            </a:r>
            <a:r>
              <a:rPr lang="en-US" dirty="0">
                <a:latin typeface="Arial"/>
                <a:cs typeface="Arial"/>
              </a:rPr>
              <a:t>, 2025)</a:t>
            </a:r>
          </a:p>
          <a:p>
            <a:r>
              <a:rPr lang="en-US" b="1" dirty="0"/>
              <a:t>No. 1 </a:t>
            </a:r>
            <a:r>
              <a:rPr lang="en-US" dirty="0"/>
              <a:t>public university for veterans in nation (</a:t>
            </a:r>
            <a:r>
              <a:rPr lang="en-US" i="1" dirty="0"/>
              <a:t>Military Times</a:t>
            </a:r>
            <a:r>
              <a:rPr lang="en-US" dirty="0"/>
              <a:t>, 2023)</a:t>
            </a:r>
          </a:p>
          <a:p>
            <a:r>
              <a:rPr lang="en-US" b="1" dirty="0">
                <a:latin typeface="Arial"/>
                <a:cs typeface="Arial"/>
              </a:rPr>
              <a:t>No. 1 </a:t>
            </a:r>
            <a:r>
              <a:rPr lang="en-US" dirty="0">
                <a:latin typeface="Arial"/>
                <a:cs typeface="Arial"/>
              </a:rPr>
              <a:t>in North Texas for social mobility (</a:t>
            </a:r>
            <a:r>
              <a:rPr lang="en-US" i="1" dirty="0">
                <a:latin typeface="Arial"/>
                <a:cs typeface="Arial"/>
              </a:rPr>
              <a:t>U.S. News &amp; World Report</a:t>
            </a:r>
            <a:r>
              <a:rPr lang="en-US" dirty="0">
                <a:latin typeface="Arial"/>
                <a:cs typeface="Arial"/>
              </a:rPr>
              <a:t>, 2025)</a:t>
            </a:r>
          </a:p>
          <a:p>
            <a:r>
              <a:rPr lang="en-US" b="1" dirty="0">
                <a:latin typeface="Arial"/>
                <a:cs typeface="Arial"/>
              </a:rPr>
              <a:t>No. 1 </a:t>
            </a:r>
            <a:r>
              <a:rPr lang="en-US" dirty="0">
                <a:latin typeface="Arial"/>
                <a:cs typeface="Arial"/>
              </a:rPr>
              <a:t>university in DFW (</a:t>
            </a:r>
            <a:r>
              <a:rPr lang="en-US" i="1" dirty="0">
                <a:latin typeface="Arial"/>
                <a:cs typeface="Arial"/>
              </a:rPr>
              <a:t>The Wall Street Journal</a:t>
            </a:r>
            <a:r>
              <a:rPr lang="en-US" dirty="0">
                <a:latin typeface="Arial"/>
                <a:cs typeface="Arial"/>
              </a:rPr>
              <a:t>, 2025)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18</a:t>
            </a:r>
            <a:r>
              <a:rPr lang="en-US" dirty="0">
                <a:latin typeface="Arial"/>
                <a:cs typeface="Arial"/>
              </a:rPr>
              <a:t> graduate programs ranked as “Best Graduate Schools” by </a:t>
            </a:r>
            <a:r>
              <a:rPr lang="en-US" i="1" dirty="0">
                <a:latin typeface="Arial"/>
                <a:cs typeface="Arial"/>
              </a:rPr>
              <a:t>U.S. News &amp; World Report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3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3222-207A-144A-A914-00817CF5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5DBDE-DABB-0448-8840-C8186A587F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Carnegie Research-1 designation.</a:t>
            </a:r>
          </a:p>
          <a:p>
            <a:r>
              <a:rPr lang="en-US" dirty="0">
                <a:latin typeface="Arial"/>
                <a:cs typeface="Arial"/>
              </a:rPr>
              <a:t>In 2024, research expenditures topped $155 M.</a:t>
            </a:r>
          </a:p>
          <a:p>
            <a:r>
              <a:rPr lang="en-US" dirty="0"/>
              <a:t>UTA’s research portfolio is anchored by five strategic pillars: health and the human condition, sustainable communities, global environmental impact, data-driven discovery, and culture and societal transformations.</a:t>
            </a:r>
          </a:p>
          <a:p>
            <a:r>
              <a:rPr lang="en-US" dirty="0"/>
              <a:t>Faculty work in state-of-the-art facilities to make important breakthroughs in areas such as sustainable infrastructure, healthy aging, high-energy physics, cardiovascular disease, machine-learning systems, and more. 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2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24DEA52-AE5F-3B40-800D-DC6FC334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B041A-0CE8-A249-9083-6B81BC643A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UTA has </a:t>
            </a:r>
            <a:r>
              <a:rPr lang="en-US" b="1" dirty="0"/>
              <a:t>270,000-plus </a:t>
            </a:r>
            <a:r>
              <a:rPr lang="en-US" dirty="0"/>
              <a:t>living alumni.</a:t>
            </a:r>
          </a:p>
          <a:p>
            <a:pPr lvl="1"/>
            <a:r>
              <a:rPr lang="en-US" b="1" dirty="0"/>
              <a:t>79% </a:t>
            </a:r>
            <a:r>
              <a:rPr lang="en-US" dirty="0"/>
              <a:t>live in Texas, </a:t>
            </a:r>
            <a:r>
              <a:rPr lang="en-US" b="1" dirty="0"/>
              <a:t>62% </a:t>
            </a:r>
            <a:r>
              <a:rPr lang="en-US" dirty="0"/>
              <a:t>in North Texas.</a:t>
            </a:r>
          </a:p>
          <a:p>
            <a:r>
              <a:rPr lang="en-US" dirty="0"/>
              <a:t>UTA graduates earn highest first-year median wage of any academic UT System institution.</a:t>
            </a:r>
          </a:p>
          <a:p>
            <a:r>
              <a:rPr lang="en-US" dirty="0"/>
              <a:t>UTA and its alumni create a $29 billion annual economic impact in state of Texas. </a:t>
            </a:r>
          </a:p>
          <a:p>
            <a:endParaRPr lang="en-US" dirty="0"/>
          </a:p>
        </p:txBody>
      </p:sp>
      <p:pic>
        <p:nvPicPr>
          <p:cNvPr id="4" name="Picture 3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073CE8B-AFFD-B8D5-B7C4-2EBBB658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42" y="1400783"/>
            <a:ext cx="4046958" cy="2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7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large blue sign&#10;&#10;Description automatically generated">
            <a:extLst>
              <a:ext uri="{FF2B5EF4-FFF2-40B4-BE49-F238E27FC236}">
                <a16:creationId xmlns:a16="http://schemas.microsoft.com/office/drawing/2014/main" id="{E2FB9307-C6DA-747B-9868-E0755E928E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21" t="29752" r="13004" b="426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2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UTA Accessib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-PPT.pptx" id="{DC14534C-1046-F040-970C-D4B656BEDF73}" vid="{22719C90-FD2E-C343-B61D-D3EE914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8C2F9B7856C4FB1B45376C9CA1279" ma:contentTypeVersion="12" ma:contentTypeDescription="Create a new document." ma:contentTypeScope="" ma:versionID="47b510a268ab94799d39988294a018bf">
  <xsd:schema xmlns:xsd="http://www.w3.org/2001/XMLSchema" xmlns:xs="http://www.w3.org/2001/XMLSchema" xmlns:p="http://schemas.microsoft.com/office/2006/metadata/properties" xmlns:ns2="56169281-d10e-4687-8d86-e0ae9795bb4c" xmlns:ns3="d98033a5-711e-4d41-9a92-34dc22feb152" targetNamespace="http://schemas.microsoft.com/office/2006/metadata/properties" ma:root="true" ma:fieldsID="430f78a0ddeb4ad93cb2cb32c7d65c5c" ns2:_="" ns3:_="">
    <xsd:import namespace="56169281-d10e-4687-8d86-e0ae9795bb4c"/>
    <xsd:import namespace="d98033a5-711e-4d41-9a92-34dc22feb1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69281-d10e-4687-8d86-e0ae9795b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033a5-711e-4d41-9a92-34dc22feb1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9CAED-701D-44BF-B45E-0631AD0D07E6}">
  <ds:schemaRefs>
    <ds:schemaRef ds:uri="56169281-d10e-4687-8d86-e0ae9795bb4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d98033a5-711e-4d41-9a92-34dc22feb15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F4F739-B76C-4907-A1E7-133652B3E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69281-d10e-4687-8d86-e0ae9795bb4c"/>
    <ds:schemaRef ds:uri="d98033a5-711e-4d41-9a92-34dc22feb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87676A-099B-4B53-B66D-C60F83A714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UTA Accessible Template</Template>
  <TotalTime>12305</TotalTime>
  <Words>306</Words>
  <Application>Microsoft Office PowerPoint</Application>
  <PresentationFormat>On-screen Show (16:9)</PresentationFormat>
  <Paragraphs>37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UTA Accessible Template</vt:lpstr>
      <vt:lpstr>UT Arlington</vt:lpstr>
      <vt:lpstr>UTA at a Glance</vt:lpstr>
      <vt:lpstr>UTA By the Numbers</vt:lpstr>
      <vt:lpstr>Research</vt:lpstr>
      <vt:lpstr>Alumni 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Melissa J</dc:creator>
  <cp:lastModifiedBy>Bridges, Jessica L</cp:lastModifiedBy>
  <cp:revision>101</cp:revision>
  <dcterms:created xsi:type="dcterms:W3CDTF">2021-08-31T19:16:02Z</dcterms:created>
  <dcterms:modified xsi:type="dcterms:W3CDTF">2024-11-05T17:21:18Z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0x0101006AE8C2F9B7856C4FB1B45376C9CA1279</vt:lpwstr>
  </property>
</Properties>
</file>